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3" r:id="rId4"/>
    <p:sldId id="264" r:id="rId5"/>
    <p:sldId id="260" r:id="rId6"/>
    <p:sldId id="265" r:id="rId7"/>
    <p:sldId id="274" r:id="rId8"/>
    <p:sldId id="276" r:id="rId9"/>
    <p:sldId id="277" r:id="rId10"/>
    <p:sldId id="278" r:id="rId11"/>
    <p:sldId id="279" r:id="rId12"/>
    <p:sldId id="283" r:id="rId13"/>
    <p:sldId id="285" r:id="rId14"/>
    <p:sldId id="287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ладимир Соболев" initials="ВС" lastIdx="1" clrIdx="0">
    <p:extLst>
      <p:ext uri="{19B8F6BF-5375-455C-9EA6-DF929625EA0E}">
        <p15:presenceInfo xmlns:p15="http://schemas.microsoft.com/office/powerpoint/2012/main" userId="cbdbce51a1b1b4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aharina.ru/tests/test.php?name=test580.xml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6527" y="939644"/>
            <a:ext cx="6662743" cy="495520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                                      </a:t>
            </a:r>
            <a:r>
              <a:rPr lang="ru-RU" sz="2800" b="1" i="1" u="sng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К </a:t>
            </a:r>
            <a:r>
              <a:rPr lang="ru-RU" sz="2400" b="1" i="1" u="sng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ОГЭ шаг за шагом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</a:rPr>
              <a:t>Орфографический практикум</a:t>
            </a:r>
          </a:p>
          <a:p>
            <a:pPr algn="ctr"/>
            <a:endParaRPr lang="ru-RU" sz="3600" b="1" i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C00000"/>
              </a:solidFill>
              <a:latin typeface="Arno Pro Smbd SmText" panose="02020702040506020403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>
                <a:solidFill>
                  <a:srgbClr val="0070C0"/>
                </a:solidFill>
              </a:rPr>
              <a:t>«Правописание 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ru-RU" sz="3600" b="1" dirty="0">
                <a:solidFill>
                  <a:srgbClr val="0070C0"/>
                </a:solidFill>
              </a:rPr>
              <a:t>-Н- и -НН- в отыменных прилагательных»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                                 6 класс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Подготовила учитель русского языка и литературы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МБОУ СОШ №5 г. Углегорска Соболева Е.Н.</a:t>
            </a:r>
          </a:p>
          <a:p>
            <a:pPr algn="ctr"/>
            <a:endParaRPr lang="ru-RU" sz="3600" b="1" dirty="0">
              <a:solidFill>
                <a:srgbClr val="0070C0"/>
              </a:solidFill>
            </a:endParaRPr>
          </a:p>
          <a:p>
            <a:pPr algn="ctr"/>
            <a:endParaRPr lang="ru-RU" sz="3600" b="1" i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C00000"/>
              </a:solidFill>
              <a:latin typeface="Arno Pro Smbd SmText" panose="0202070204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4100" y="724729"/>
            <a:ext cx="69723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ПЧЕЛИНЫЙ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(укус) — в суффиксе -ИН- отымённых прилагательных пишется одна 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БАРАБАННЫЙ 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(бой) — в прилагательном, образованном от существительного с основой на Н, с помощью суффикса </a:t>
            </a:r>
          </a:p>
          <a:p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-Н- пишется НН на стыке морфем.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ДЕМОНСТРАЦИОННЫЙ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имени прилагательном, образованном от существительного при помощи суффикса -ОНН-, пишется НН.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ГЛИНЯНЫЙ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 имени прилагательном, образованном с помощью суффикса -ЯН-, пишется одна буква 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СТАРИННЫЕ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(часы) — в суффиксе полного страдательного причастия прошедшего времени пишется НН.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7750" y="809998"/>
            <a:ext cx="71247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КАМЕННЫЙ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 имени прилагательном, образованном от имени существительного с основой на Н с помощью суффикса -Н-, пишется НН.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(завод) -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суффиксах прилагательных, образованных от существительных с помощью суффикса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–ОНН-, всегда пишется НН.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(яблоки) 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РУМЯНЫ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в суффиксе краткого прилагательного пишется одна буква 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sz="20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речь) </a:t>
            </a:r>
            <a:r>
              <a:rPr kumimoji="0" lang="ru-RU" sz="20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ТОРЖЕСТВЕННА</a:t>
            </a:r>
            <a:r>
              <a:rPr kumimoji="0" lang="ru-RU" sz="20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суффиксе краткого прилагательного всегда пишется НН.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ДИСКУССИОННЫЙ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в прилагательном, образованном от существительного с помощью суффикса –ОНН-, пишется НН.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356273-50B4-8DAE-064F-E5C848546F36}"/>
              </a:ext>
            </a:extLst>
          </p:cNvPr>
          <p:cNvSpPr txBox="1"/>
          <p:nvPr/>
        </p:nvSpPr>
        <p:spPr>
          <a:xfrm>
            <a:off x="1469037" y="1304145"/>
            <a:ext cx="67034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ЭКСКУРСИОННОЕ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(бюро) – в прилагательных, образованных от существительных с помощью суффикса -ОНН-, пишется НН.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ОВЧИННЫЙ -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 пишется в имени прилагательном, образованном от существительного с основой, оканчивающейся на Н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СЕРЕБРЯНЫЙ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слово-исключение пишется с одной Н.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ОЛОВЯННЫ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   – слово-исключение пишется с одной Н.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(даль)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ТУМАННА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 краткой форме имени прилагательного пишется столько же Н, сколько и в полной форме этого прилагательного.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884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413EEA-6247-6B5B-6D14-ED4958C8913B}"/>
              </a:ext>
            </a:extLst>
          </p:cNvPr>
          <p:cNvSpPr txBox="1"/>
          <p:nvPr/>
        </p:nvSpPr>
        <p:spPr>
          <a:xfrm>
            <a:off x="1034321" y="959371"/>
            <a:ext cx="707535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АВИАЦИОННЫЙ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имени прилагательном, образованном от имени существительного с основой на Н с помощью суффикса -Н-, пишется НН.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БАШЕННЫЕ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(часы) –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прилагательном, образованном с помощью суффикса -ЕНН-, пишется НН.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КОННЫЙ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(спорт) –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имени прилагательном, образованном от имени существительного с основой на Н с помощью суффикса -Н-, пишется НН.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ИСТИННЫЙ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в имени прилагательном, образованном при помощи суффикса -ИН- пишется две буквы Н.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ПЯТИТОННЫЙ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(груз) –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имени прилагательном, образованном от существительного при помощи суффикса -ОНН-, пишется НН.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885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CC6B3D-F3C7-F2E8-E12A-A2BB8283D15A}"/>
              </a:ext>
            </a:extLst>
          </p:cNvPr>
          <p:cNvSpPr txBox="1"/>
          <p:nvPr/>
        </p:nvSpPr>
        <p:spPr>
          <a:xfrm>
            <a:off x="3657600" y="994628"/>
            <a:ext cx="6286500" cy="83099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1EC05573-8EDC-6CED-1F89-C39FDB5F9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225" y="994628"/>
            <a:ext cx="6562726" cy="696061"/>
          </a:xfrm>
        </p:spPr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D9B329ED-1B81-6E99-7968-F7289C28E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1825625"/>
            <a:ext cx="3219450" cy="4351338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з –  135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з  -  135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з –   25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 з –   234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 з –   123</a:t>
            </a:r>
          </a:p>
          <a:p>
            <a:endParaRPr lang="ru-RU" dirty="0"/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id="{09B39B71-6C6B-363F-AD3C-D6BFF1E44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825625"/>
            <a:ext cx="394335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 з –    35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 з –   1234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 з –   15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 з –   1245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 з –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740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0014" y="1268389"/>
            <a:ext cx="72941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Использованные ресурсы </a:t>
            </a:r>
          </a:p>
          <a:p>
            <a:r>
              <a:rPr lang="en-US" dirty="0">
                <a:hlinkClick r:id="rId2"/>
              </a:rPr>
              <a:t>http://www.fipi.ru/</a:t>
            </a:r>
            <a:endParaRPr lang="ru-RU" dirty="0"/>
          </a:p>
          <a:p>
            <a:endParaRPr lang="ru-RU" dirty="0">
              <a:hlinkClick r:id="rId3"/>
            </a:endParaRPr>
          </a:p>
          <a:p>
            <a:r>
              <a:rPr lang="en-US" dirty="0">
                <a:hlinkClick r:id="rId3"/>
              </a:rPr>
              <a:t>https://saharina.ru/tests/test.php?name=test580.xml</a:t>
            </a:r>
            <a:endParaRPr lang="ru-RU" dirty="0"/>
          </a:p>
          <a:p>
            <a:pPr lvl="0"/>
            <a:endParaRPr lang="ru-RU" dirty="0">
              <a:solidFill>
                <a:srgbClr val="0070C0"/>
              </a:solidFill>
            </a:endParaRPr>
          </a:p>
          <a:p>
            <a:endParaRPr lang="ru-RU" dirty="0">
              <a:ln w="1905">
                <a:noFill/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7159" y="825090"/>
            <a:ext cx="6873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 Правописание -Н- и –НН- в отыменных прилагательных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912297"/>
              </p:ext>
            </p:extLst>
          </p:nvPr>
        </p:nvGraphicFramePr>
        <p:xfrm>
          <a:off x="798787" y="1817414"/>
          <a:ext cx="7472854" cy="3512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6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6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26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</a:rPr>
                        <a:t> пишется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НН пишется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610">
                <a:tc>
                  <a:txBody>
                    <a:bodyPr/>
                    <a:lstStyle/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Georgia" pitchFamily="18" charset="0"/>
                        <a:buAutoNum type="arabicPeriod"/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</a:rPr>
                        <a:t>В суффиксах 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</a:rPr>
                        <a:t>-ан- (-</a:t>
                      </a:r>
                      <a:r>
                        <a:rPr lang="ru-RU" sz="2000" b="1" dirty="0" err="1">
                          <a:solidFill>
                            <a:srgbClr val="0070C0"/>
                          </a:solidFill>
                        </a:rPr>
                        <a:t>ян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</a:rPr>
                        <a:t>-) -</a:t>
                      </a:r>
                      <a:r>
                        <a:rPr lang="ru-RU" sz="2000" b="1" dirty="0" err="1">
                          <a:solidFill>
                            <a:srgbClr val="0070C0"/>
                          </a:solidFill>
                        </a:rPr>
                        <a:t>ын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</a:rPr>
                        <a:t>- (-ин-) </a:t>
                      </a:r>
                      <a:r>
                        <a:rPr lang="ru-RU" sz="2000" dirty="0">
                          <a:solidFill>
                            <a:srgbClr val="0070C0"/>
                          </a:solidFill>
                        </a:rPr>
                        <a:t>отыменных прилагательных: 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</a:rPr>
                        <a:t>	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лед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ян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ой ← лёд 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	песч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ан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ый ← песок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	серебр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ян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ый ← серебро 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	комар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ин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ый ← комар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b="1" i="1" dirty="0">
                          <a:solidFill>
                            <a:srgbClr val="0070C0"/>
                          </a:solidFill>
                        </a:rPr>
                        <a:t> Исключение: 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</a:rPr>
                        <a:t>стекл</a:t>
                      </a:r>
                      <a:r>
                        <a:rPr lang="ru-RU" sz="2000" b="1" i="1" dirty="0">
                          <a:solidFill>
                            <a:srgbClr val="C00000"/>
                          </a:solidFill>
                        </a:rPr>
                        <a:t>янн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</a:rPr>
                        <a:t>ый, олов</a:t>
                      </a:r>
                      <a:r>
                        <a:rPr lang="ru-RU" sz="2000" b="1" i="1" dirty="0">
                          <a:solidFill>
                            <a:srgbClr val="C00000"/>
                          </a:solidFill>
                        </a:rPr>
                        <a:t>янн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</a:rPr>
                        <a:t>ый, дерев</a:t>
                      </a:r>
                      <a:r>
                        <a:rPr lang="ru-RU" sz="2000" b="1" i="1" dirty="0">
                          <a:solidFill>
                            <a:srgbClr val="C00000"/>
                          </a:solidFill>
                        </a:rPr>
                        <a:t>янн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</a:rPr>
                        <a:t>ый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eaLnBrk="1" fontAlgn="auto" hangingPunct="1">
                        <a:spcAft>
                          <a:spcPts val="0"/>
                        </a:spcAft>
                        <a:buFont typeface="+mj-lt"/>
                        <a:buNone/>
                        <a:defRPr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1. В отыменных прилагательных,</a:t>
                      </a:r>
                    </a:p>
                    <a:p>
                      <a:pPr marL="514350" indent="-514350" eaLnBrk="1" fontAlgn="auto" hangingPunct="1">
                        <a:spcAft>
                          <a:spcPts val="0"/>
                        </a:spcAft>
                        <a:buFont typeface="+mj-lt"/>
                        <a:buNone/>
                        <a:defRPr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образованных от основ на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b="1" dirty="0" err="1">
                          <a:solidFill>
                            <a:srgbClr val="0070C0"/>
                          </a:solidFill>
                        </a:rPr>
                        <a:t>н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</a:rPr>
                        <a:t>-мя</a:t>
                      </a:r>
                    </a:p>
                    <a:p>
                      <a:pPr marL="514350" indent="-514350" eaLnBrk="1" fontAlgn="auto" hangingPunct="1">
                        <a:spcAft>
                          <a:spcPts val="0"/>
                        </a:spcAft>
                        <a:buFont typeface="+mj-lt"/>
                        <a:buNone/>
                        <a:defRPr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при помощи суффикса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b="1" dirty="0" err="1">
                          <a:solidFill>
                            <a:srgbClr val="0070C0"/>
                          </a:solidFill>
                        </a:rPr>
                        <a:t>н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: </a:t>
                      </a:r>
                    </a:p>
                    <a:p>
                      <a:pPr marL="514350" indent="-514350" algn="ctr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каме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нн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ый ← каме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ь, </a:t>
                      </a:r>
                    </a:p>
                    <a:p>
                      <a:pPr marL="514350" indent="-514350" algn="ctr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плам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енн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ый ← пла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мя</a:t>
                      </a:r>
                    </a:p>
                    <a:p>
                      <a:pPr marL="514350" indent="-514350" algn="l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2. В суффиксах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b="1" dirty="0" err="1">
                          <a:solidFill>
                            <a:srgbClr val="0070C0"/>
                          </a:solidFill>
                        </a:rPr>
                        <a:t>енн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rgbClr val="0070C0"/>
                          </a:solidFill>
                        </a:rPr>
                        <a:t>онн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отыменных</a:t>
                      </a:r>
                      <a:r>
                        <a:rPr lang="ru-RU" sz="1800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прилагательных:</a:t>
                      </a:r>
                    </a:p>
                    <a:p>
                      <a:pPr marL="514350" indent="-514350" eaLnBrk="1" fontAlgn="auto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	торжеств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</a:rPr>
                        <a:t>енн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ый ← торжество</a:t>
                      </a:r>
                    </a:p>
                    <a:p>
                      <a:pPr marL="514350" indent="-514350" eaLnBrk="1" fontAlgn="auto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b="1" i="1" dirty="0">
                          <a:solidFill>
                            <a:srgbClr val="0070C0"/>
                          </a:solidFill>
                        </a:rPr>
                        <a:t>Исключение: </a:t>
                      </a:r>
                      <a:r>
                        <a:rPr lang="ru-RU" sz="1800" b="0" i="1" dirty="0">
                          <a:solidFill>
                            <a:srgbClr val="C00000"/>
                          </a:solidFill>
                        </a:rPr>
                        <a:t>ветреный </a:t>
                      </a:r>
                    </a:p>
                    <a:p>
                      <a:pPr marL="514350" indent="-514350" eaLnBrk="1" fontAlgn="auto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i="1" dirty="0">
                          <a:solidFill>
                            <a:srgbClr val="C00000"/>
                          </a:solidFill>
                        </a:rPr>
                        <a:t>(но: </a:t>
                      </a:r>
                      <a:r>
                        <a:rPr lang="ru-RU" i="1" dirty="0" err="1">
                          <a:solidFill>
                            <a:srgbClr val="C00000"/>
                          </a:solidFill>
                        </a:rPr>
                        <a:t>безветрЕННый</a:t>
                      </a:r>
                      <a:r>
                        <a:rPr lang="ru-RU" i="1" dirty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ru-RU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72663" y="5528129"/>
            <a:ext cx="7830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В кратких прилагательных пишется столько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н</a:t>
            </a:r>
            <a:r>
              <a:rPr lang="ru-RU" dirty="0">
                <a:solidFill>
                  <a:srgbClr val="0070C0"/>
                </a:solidFill>
              </a:rPr>
              <a:t>, сколько было в полной форме:</a:t>
            </a:r>
          </a:p>
          <a:p>
            <a:pPr algn="ctr"/>
            <a:r>
              <a:rPr lang="ru-RU" i="1" dirty="0">
                <a:solidFill>
                  <a:srgbClr val="C00000"/>
                </a:solidFill>
              </a:rPr>
              <a:t>речь торжестве</a:t>
            </a:r>
            <a:r>
              <a:rPr lang="ru-RU" b="1" i="1" dirty="0">
                <a:solidFill>
                  <a:srgbClr val="C00000"/>
                </a:solidFill>
              </a:rPr>
              <a:t>нн</a:t>
            </a:r>
            <a:r>
              <a:rPr lang="ru-RU" i="1" dirty="0">
                <a:solidFill>
                  <a:srgbClr val="C00000"/>
                </a:solidFill>
              </a:rPr>
              <a:t>а (торжестве</a:t>
            </a:r>
            <a:r>
              <a:rPr lang="ru-RU" b="1" i="1" dirty="0">
                <a:solidFill>
                  <a:srgbClr val="C00000"/>
                </a:solidFill>
              </a:rPr>
              <a:t>нн</a:t>
            </a:r>
            <a:r>
              <a:rPr lang="ru-RU" i="1" dirty="0">
                <a:solidFill>
                  <a:srgbClr val="C00000"/>
                </a:solidFill>
              </a:rPr>
              <a:t>ая)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4607" y="2603202"/>
            <a:ext cx="8279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Тестовые задания в формате ОГЭ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2350" y="727779"/>
            <a:ext cx="714375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ЖИЗНЕННЫЙ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суффиксе имени прилагательного, образованного от имени существительного с помощью суффикса -ЕНН-, пишется НН.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 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(работа) – НН пишется в имени прилагательном, образованном от существительного с основой, оканчивающейся на Н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ru-RU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ЧУГУННОЕ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 имени прилагательном, образованном от существительного с основой на Н с помощью суффикса –Н-, пишется НН на стыке морфем.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(девочка) </a:t>
            </a:r>
            <a:r>
              <a:rPr lang="ru-RU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РУМЯНА 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 кратком прилагательном пишется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буква 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ВОРОБЬИНЫЙ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в имени прилагательном, образованном от основы имени существительного с помощью суффикса -ИН-, пишется одна буква 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2350" y="695062"/>
            <a:ext cx="713105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КУРИНЫЙ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 суффиксе –ИН- отымённых прилагательных пишется одна 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в прилагательном, образованном с помощью суффикса -ЕНН-, пишется НН.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ЛИМОННЫЙ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 именах прилагательных, образованных от существительных с основой на Н, с помощью суффикса –Н-, пишется НН на стыке морфем.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ЕСТЕСТВЕННО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 кратких прилагательных пишется две буквы НН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ЛЬНЯНОЙ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в суффиксе прилагательного, образованного от существительного с помощью суффикса -ЯН-, пишется одна буква Н.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4100" y="753292"/>
            <a:ext cx="708025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(пункт) - в суффиксе имени прилагательного, образованного от имени существительного с помощью суффикса –ЕНН- пишется НН.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ВЕСЕННЕЕ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 имени прилагательном, образованном от существительного с основой на Н, с помощью суффикса –Н-, пишется НН на стыке морфем.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ru-RU" sz="2000" kern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КОЖАНАЯ 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 отглагольном прилагательном пишется одна буква 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БЕЗДОННАЯ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(пропасть) – в имени прилагательном, образованном от существительного с помощью суффикса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–ОНН-, пишется НН.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СТЕКЛЯННЫЙ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в имени прилагательном написание НН в суффиксе не подчиняется правилу (является исключением).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6950" y="726593"/>
            <a:ext cx="70993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4.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СТАРИННЫЕ 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 суффиксе полного страдательного причастия прошедшего времени пишется НН.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БЕЗВЕТРЕННЫЙ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(день) — в прилагательных, образованных от существительных с помощью суффикса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–ЕНН-, пишется НН.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БЕЗВИННЫЙ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 имени прилагательном, образованном от имени существительного с основой на Н с помощью суффикса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-Н-, пишется НН.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(дорога)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в краткой форме имени прилагательного пишется столько же Н, сколько и в полной форме этого прилагательного.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ЛИМОННЫЙ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прилагательном, образованном с помощью суффикса -ОНН-, пишется НН.</a:t>
            </a:r>
          </a:p>
          <a:p>
            <a:br>
              <a:rPr lang="ru-RU" sz="1800" kern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3300" y="682687"/>
            <a:ext cx="711835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ПЕСЧАНЫЙ</a:t>
            </a:r>
            <a:r>
              <a:rPr lang="ru-RU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 имени прилагательном, образованном с помощью суффикса –АН-, пишется 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СЕРЕБРЯНЫЕ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(монеты) – в прилагательном, образованном от существительного с помощью суффикса –ЯН-, пишется одна буква Н.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spc="1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Девушка </a:t>
            </a:r>
            <a:r>
              <a:rPr lang="ru-RU" sz="2000" b="1" spc="1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ЮНА </a:t>
            </a:r>
            <a:r>
              <a:rPr lang="ru-RU" sz="2000" spc="1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– в кратком прилагательном пишется столько Н, сколько в полном прилагательном, от которого оно образовано </a:t>
            </a:r>
            <a:endParaRPr lang="ru-RU" sz="2000" kern="0" dirty="0">
              <a:solidFill>
                <a:srgbClr val="4A4A4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lang="ru-RU" sz="2000" b="1" kern="0" dirty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БЕЗДОННАЯ</a:t>
            </a:r>
            <a:r>
              <a:rPr lang="ru-RU" sz="2000" kern="0" dirty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(пропасть) – в имени прилагательном, образованном от существительного с помощью суффикса</a:t>
            </a:r>
          </a:p>
          <a:p>
            <a:r>
              <a:rPr lang="ru-RU" sz="2000" kern="0" dirty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–ОНН-, пишется НН.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(одеваться) - в суффиксе краткой формы имени прилагательного пишется столько же Н, сколько и в полной форме этого прилагательного.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7599" y="957996"/>
            <a:ext cx="703580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ОБЕЗЬЯНИЙ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(зоосад) - в прилагательном, образованном от существительного с помощью суффикса –ЯН-, пишется одна буква 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2000" b="1" kern="0" dirty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БЕЗВЕТРЕННЫЙ</a:t>
            </a:r>
            <a:r>
              <a:rPr lang="ru-RU" sz="2000" kern="0" dirty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(день) — в причастиях, образованных от существительных с помощью суффикса –ЕНН-, пишется НН.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kern="0" dirty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(дорога) </a:t>
            </a:r>
            <a:r>
              <a:rPr lang="ru-RU" sz="2000" b="1" kern="0" dirty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ДЛИННА</a:t>
            </a:r>
            <a:r>
              <a:rPr lang="ru-RU" sz="2000" kern="0" dirty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в краткой форме имени прилагательного пишется столько же Н, сколько и в полной форме этого прилагательного.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lang="ru-RU" sz="2000" b="1" kern="0" dirty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СОННЫЙ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 имени прилагательном, образованном от существительного при помощи суффикса -ОНН-, пишется НН.</a:t>
            </a:r>
            <a:endParaRPr lang="ru-RU" sz="2000" b="1" kern="0" dirty="0">
              <a:solidFill>
                <a:srgbClr val="4A4A4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СТАРИННЫЙ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в имени прилагательном, образованном от имени существительного с основой на Н, пишется НН.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1185</TotalTime>
  <Words>1475</Words>
  <Application>Microsoft Office PowerPoint</Application>
  <PresentationFormat>Экран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Arno Pro Smbd SmText</vt:lpstr>
      <vt:lpstr>Calibri</vt:lpstr>
      <vt:lpstr>Calibri Light</vt:lpstr>
      <vt:lpstr>Georgia</vt:lpstr>
      <vt:lpstr>Roboto</vt:lpstr>
      <vt:lpstr>Times New Roman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Владимир Соболев</cp:lastModifiedBy>
  <cp:revision>44</cp:revision>
  <dcterms:created xsi:type="dcterms:W3CDTF">2013-11-19T05:52:05Z</dcterms:created>
  <dcterms:modified xsi:type="dcterms:W3CDTF">2024-03-22T22:20:04Z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189638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